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</p:sldIdLst>
  <p:notesMasterIdLst>
    <p:notesMasterId r:id="rId31"/>
  </p:notesMasterIdLst>
  <p:sldSz cx="14630400" cy="8229600"/>
  <p:notesSz cx="8229600" cy="14630400"/>
  <p:embeddedFontLst>
    <p:embeddedFont>
      <p:font typeface="PT Serif"/>
      <p:regular r:id="rId36"/>
    </p:embeddedFont>
    <p:embeddedFont>
      <p:font typeface="PT Serif"/>
      <p:regular r:id="rId37"/>
    </p:embeddedFont>
    <p:embeddedFont>
      <p:font typeface="PT Serif"/>
      <p:regular r:id="rId38"/>
    </p:embeddedFont>
    <p:embeddedFont>
      <p:font typeface="PT Serif"/>
      <p:regular r:id="rId39"/>
    </p:embeddedFont>
    <p:embeddedFont>
      <p:font typeface="DM Sans"/>
      <p:regular r:id="rId40"/>
    </p:embeddedFont>
    <p:embeddedFont>
      <p:font typeface="DM Sans"/>
      <p:regular r:id="rId41"/>
    </p:embeddedFont>
    <p:embeddedFont>
      <p:font typeface="DM Sans"/>
      <p:regular r:id="rId42"/>
    </p:embeddedFont>
    <p:embeddedFont>
      <p:font typeface="DM Sans"/>
      <p:regular r:id="rId43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notesMaster" Target="notesMasters/notesMaster1.xml"/><Relationship Id="rId32" Type="http://schemas.openxmlformats.org/officeDocument/2006/relationships/presProps" Target="presProps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Relationship Id="rId36" Type="http://schemas.openxmlformats.org/officeDocument/2006/relationships/font" Target="fonts/font1.fntdata"/><Relationship Id="rId37" Type="http://schemas.openxmlformats.org/officeDocument/2006/relationships/font" Target="fonts/font2.fntdata"/><Relationship Id="rId38" Type="http://schemas.openxmlformats.org/officeDocument/2006/relationships/font" Target="fonts/font3.fntdata"/><Relationship Id="rId39" Type="http://schemas.openxmlformats.org/officeDocument/2006/relationships/font" Target="fonts/font4.fntdata"/><Relationship Id="rId40" Type="http://schemas.openxmlformats.org/officeDocument/2006/relationships/font" Target="fonts/font5.fntdata"/><Relationship Id="rId41" Type="http://schemas.openxmlformats.org/officeDocument/2006/relationships/font" Target="fonts/font6.fntdata"/><Relationship Id="rId42" Type="http://schemas.openxmlformats.org/officeDocument/2006/relationships/font" Target="fonts/font7.fntdata"/><Relationship Id="rId43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2-1.png"/><Relationship Id="rId3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3-1.png"/><Relationship Id="rId3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4-1.png"/><Relationship Id="rId3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5-1.png"/><Relationship Id="rId3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6-1.png"/><Relationship Id="rId3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7-1.png"/><Relationship Id="rId3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8-1.png"/><Relationship Id="rId3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9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20-1.png"/><Relationship Id="rId3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21-1.png"/><Relationship Id="rId3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22-1.png"/><Relationship Id="rId3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23-1.png"/><Relationship Id="rId3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24-1.png"/><Relationship Id="rId3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25-1.png"/><Relationship Id="rId3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26-1.png"/><Relationship Id="rId3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27-1.png"/><Relationship Id="rId3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28-1.png"/><Relationship Id="rId3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29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30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30" Type="http://schemas.openxmlformats.org/officeDocument/2006/relationships/slideLayout" Target="../slideLayouts/slideLayout30.xml"/><Relationship Id="rId31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emitarta.github.io/2V_Balance-Anual_v/" TargetMode="External"/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4" Type="http://schemas.openxmlformats.org/officeDocument/2006/relationships/slideLayout" Target="../slideLayouts/slideLayout11.xml"/><Relationship Id="rId5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emitarta.github.io/3H_Ingresos_y_egresos_inflacion/" TargetMode="External"/><Relationship Id="rId1" Type="http://schemas.openxmlformats.org/officeDocument/2006/relationships/image" Target="../media/image-11-1.png"/><Relationship Id="rId2" Type="http://schemas.openxmlformats.org/officeDocument/2006/relationships/image" Target="../media/image-11-2.png"/><Relationship Id="rId4" Type="http://schemas.openxmlformats.org/officeDocument/2006/relationships/slideLayout" Target="../slideLayouts/slideLayout12.xml"/><Relationship Id="rId5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emitarta.github.io/3V_Ingresos_y_egresos_inflacion_v/" TargetMode="External"/><Relationship Id="rId1" Type="http://schemas.openxmlformats.org/officeDocument/2006/relationships/image" Target="../media/image-12-1.png"/><Relationship Id="rId2" Type="http://schemas.openxmlformats.org/officeDocument/2006/relationships/image" Target="../media/image-12-2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png"/><Relationship Id="rId2" Type="http://schemas.openxmlformats.org/officeDocument/2006/relationships/slideLayout" Target="../slideLayouts/slideLayout14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-1.png"/><Relationship Id="rId2" Type="http://schemas.openxmlformats.org/officeDocument/2006/relationships/slideLayout" Target="../slideLayouts/slideLayout15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5-1.png"/><Relationship Id="rId2" Type="http://schemas.openxmlformats.org/officeDocument/2006/relationships/slideLayout" Target="../slideLayouts/slideLayout16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6-1.png"/><Relationship Id="rId2" Type="http://schemas.openxmlformats.org/officeDocument/2006/relationships/slideLayout" Target="../slideLayouts/slideLayout17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7-1.png"/><Relationship Id="rId2" Type="http://schemas.openxmlformats.org/officeDocument/2006/relationships/slideLayout" Target="../slideLayouts/slideLayout18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8-1.png"/><Relationship Id="rId2" Type="http://schemas.openxmlformats.org/officeDocument/2006/relationships/slideLayout" Target="../slideLayouts/slideLayout19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9-1.png"/><Relationship Id="rId2" Type="http://schemas.openxmlformats.org/officeDocument/2006/relationships/slideLayout" Target="../slideLayouts/slideLayout20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0-1.png"/><Relationship Id="rId2" Type="http://schemas.openxmlformats.org/officeDocument/2006/relationships/slideLayout" Target="../slideLayouts/slideLayout2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1-1.png"/><Relationship Id="rId2" Type="http://schemas.openxmlformats.org/officeDocument/2006/relationships/slideLayout" Target="../slideLayouts/slideLayout22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2-1.png"/><Relationship Id="rId2" Type="http://schemas.openxmlformats.org/officeDocument/2006/relationships/slideLayout" Target="../slideLayouts/slideLayout23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emitarta.github.io/15H_Ingresos_egresos_permanencias_totales/" TargetMode="External"/><Relationship Id="rId1" Type="http://schemas.openxmlformats.org/officeDocument/2006/relationships/image" Target="../media/image-24-1.png"/><Relationship Id="rId2" Type="http://schemas.openxmlformats.org/officeDocument/2006/relationships/image" Target="../media/image-24-2.png"/><Relationship Id="rId4" Type="http://schemas.openxmlformats.org/officeDocument/2006/relationships/slideLayout" Target="../slideLayouts/slideLayout25.xml"/><Relationship Id="rId5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emitarta.github.io/15V_Ingresos_egresos_permanencias_totales/" TargetMode="External"/><Relationship Id="rId1" Type="http://schemas.openxmlformats.org/officeDocument/2006/relationships/image" Target="../media/image-25-1.png"/><Relationship Id="rId2" Type="http://schemas.openxmlformats.org/officeDocument/2006/relationships/image" Target="../media/image-25-2.png"/><Relationship Id="rId4" Type="http://schemas.openxmlformats.org/officeDocument/2006/relationships/slideLayout" Target="../slideLayouts/slideLayout26.xml"/><Relationship Id="rId5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emitarta.github.io/17H_Tasa_pagos_por_cat/" TargetMode="External"/><Relationship Id="rId1" Type="http://schemas.openxmlformats.org/officeDocument/2006/relationships/image" Target="../media/image-26-1.png"/><Relationship Id="rId2" Type="http://schemas.openxmlformats.org/officeDocument/2006/relationships/image" Target="../media/image-26-2.png"/><Relationship Id="rId4" Type="http://schemas.openxmlformats.org/officeDocument/2006/relationships/slideLayout" Target="../slideLayouts/slideLayout27.xml"/><Relationship Id="rId5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emitarta.github.io/17V_Tasa_pagos_por_cat/" TargetMode="External"/><Relationship Id="rId1" Type="http://schemas.openxmlformats.org/officeDocument/2006/relationships/image" Target="../media/image-27-1.png"/><Relationship Id="rId2" Type="http://schemas.openxmlformats.org/officeDocument/2006/relationships/image" Target="../media/image-27-2.png"/><Relationship Id="rId4" Type="http://schemas.openxmlformats.org/officeDocument/2006/relationships/slideLayout" Target="../slideLayouts/slideLayout28.xml"/><Relationship Id="rId5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8-1.png"/><Relationship Id="rId2" Type="http://schemas.openxmlformats.org/officeDocument/2006/relationships/slideLayout" Target="../slideLayouts/slideLayout29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9-1.png"/><Relationship Id="rId2" Type="http://schemas.openxmlformats.org/officeDocument/2006/relationships/slideLayout" Target="../slideLayouts/slideLayout30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emitarta.github.io/2H_Balance-Anual/" TargetMode="External"/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4" Type="http://schemas.openxmlformats.org/officeDocument/2006/relationships/slideLayout" Target="../slideLayouts/slideLayout10.xml"/><Relationship Id="rId5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060734"/>
            <a:ext cx="7556421" cy="41081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8050"/>
              </a:lnSpc>
              <a:buNone/>
            </a:pPr>
            <a:r>
              <a:rPr lang="en-US" sz="64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Análisis Exploratorio de Datos: Club de Handball Rio Negro </a:t>
            </a:r>
            <a:endParaRPr lang="en-US" sz="64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1640" y="582692"/>
            <a:ext cx="4384953" cy="4170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250"/>
              </a:lnSpc>
              <a:buNone/>
            </a:pPr>
            <a:r>
              <a:rPr lang="en-US" sz="260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Ingresos y Egresos Mensuales</a:t>
            </a:r>
            <a:endParaRPr lang="en-US" sz="2600" dirty="0"/>
          </a:p>
        </p:txBody>
      </p:sp>
      <p:sp>
        <p:nvSpPr>
          <p:cNvPr id="3" name="Text 1"/>
          <p:cNvSpPr/>
          <p:nvPr/>
        </p:nvSpPr>
        <p:spPr>
          <a:xfrm>
            <a:off x="741640" y="1423511"/>
            <a:ext cx="13147119" cy="3390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E04F0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Voley</a:t>
            </a:r>
            <a:endParaRPr lang="en-US" sz="16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34741" y="2000964"/>
            <a:ext cx="11160800" cy="4631769"/>
          </a:xfrm>
          <a:prstGeom prst="rect">
            <a:avLst/>
          </a:prstGeom>
        </p:spPr>
      </p:pic>
      <p:pic>
        <p:nvPicPr>
          <p:cNvPr id="5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640" y="6871097"/>
            <a:ext cx="13147119" cy="776407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5330" y="578287"/>
            <a:ext cx="3957280" cy="4135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250"/>
              </a:lnSpc>
              <a:buNone/>
            </a:pPr>
            <a:r>
              <a:rPr lang="en-US" sz="260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Balance anual sin </a:t>
            </a:r>
            <a:pPr indent="0" marL="0">
              <a:lnSpc>
                <a:spcPts val="3250"/>
              </a:lnSpc>
              <a:buNone/>
            </a:pPr>
            <a:r>
              <a:rPr lang="en-US" sz="260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inflación</a:t>
            </a:r>
            <a:endParaRPr lang="en-US" sz="2600" dirty="0"/>
          </a:p>
        </p:txBody>
      </p:sp>
      <p:sp>
        <p:nvSpPr>
          <p:cNvPr id="3" name="Text 1"/>
          <p:cNvSpPr/>
          <p:nvPr/>
        </p:nvSpPr>
        <p:spPr>
          <a:xfrm>
            <a:off x="735330" y="1411962"/>
            <a:ext cx="13159740" cy="3362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1650" b="1" dirty="0">
                <a:solidFill>
                  <a:srgbClr val="E04F0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Handball</a:t>
            </a:r>
            <a:endParaRPr lang="en-US" sz="16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94272" y="1984534"/>
            <a:ext cx="11041737" cy="4660702"/>
          </a:xfrm>
          <a:prstGeom prst="rect">
            <a:avLst/>
          </a:prstGeom>
        </p:spPr>
      </p:pic>
      <p:pic>
        <p:nvPicPr>
          <p:cNvPr id="5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330" y="6881574"/>
            <a:ext cx="13159740" cy="769739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2112" y="551736"/>
            <a:ext cx="6300430" cy="6581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150"/>
              </a:lnSpc>
              <a:buNone/>
            </a:pPr>
            <a:r>
              <a:rPr lang="en-US" sz="410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Balance anual sin </a:t>
            </a:r>
            <a:pPr indent="0" marL="0">
              <a:lnSpc>
                <a:spcPts val="5150"/>
              </a:lnSpc>
              <a:buNone/>
            </a:pPr>
            <a:r>
              <a:rPr lang="en-US" sz="410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inflación</a:t>
            </a:r>
            <a:endParaRPr lang="en-US" sz="4100" dirty="0"/>
          </a:p>
        </p:txBody>
      </p:sp>
      <p:sp>
        <p:nvSpPr>
          <p:cNvPr id="3" name="Text 1"/>
          <p:cNvSpPr/>
          <p:nvPr/>
        </p:nvSpPr>
        <p:spPr>
          <a:xfrm>
            <a:off x="702112" y="1611154"/>
            <a:ext cx="13226177" cy="320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E04F0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Voley </a:t>
            </a:r>
            <a:endParaRPr lang="en-US" sz="15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92868" y="2157770"/>
            <a:ext cx="10644664" cy="4561046"/>
          </a:xfrm>
          <a:prstGeom prst="rect">
            <a:avLst/>
          </a:prstGeom>
        </p:spPr>
      </p:pic>
      <p:pic>
        <p:nvPicPr>
          <p:cNvPr id="5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112" y="6944439"/>
            <a:ext cx="13226177" cy="73533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595580" y="451485"/>
            <a:ext cx="3439120" cy="4299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350"/>
              </a:lnSpc>
              <a:buNone/>
            </a:pPr>
            <a:r>
              <a:rPr lang="en-US" sz="2700" b="1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Análisis de Gastos</a:t>
            </a:r>
            <a:endParaRPr lang="en-US" sz="2700" dirty="0"/>
          </a:p>
        </p:txBody>
      </p:sp>
      <p:sp>
        <p:nvSpPr>
          <p:cNvPr id="3" name="Text 1"/>
          <p:cNvSpPr/>
          <p:nvPr/>
        </p:nvSpPr>
        <p:spPr>
          <a:xfrm>
            <a:off x="6025515" y="1045131"/>
            <a:ext cx="2579370" cy="322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E04F00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Handball</a:t>
            </a:r>
            <a:endParaRPr lang="en-US" sz="20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11554" y="1613059"/>
            <a:ext cx="8807291" cy="6165056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641181" y="438388"/>
            <a:ext cx="3347918" cy="4185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250"/>
              </a:lnSpc>
              <a:buNone/>
            </a:pPr>
            <a:r>
              <a:rPr lang="en-US" sz="2600" b="1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Análisis de Gastos</a:t>
            </a:r>
            <a:endParaRPr lang="en-US" sz="2600" dirty="0"/>
          </a:p>
        </p:txBody>
      </p:sp>
      <p:sp>
        <p:nvSpPr>
          <p:cNvPr id="3" name="Text 1"/>
          <p:cNvSpPr/>
          <p:nvPr/>
        </p:nvSpPr>
        <p:spPr>
          <a:xfrm>
            <a:off x="6059686" y="1016318"/>
            <a:ext cx="2510909" cy="313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E04F00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Voley</a:t>
            </a:r>
            <a:endParaRPr lang="en-US" sz="19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68930" y="1569244"/>
            <a:ext cx="8892421" cy="6224588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323761" y="417195"/>
            <a:ext cx="3982760" cy="497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900"/>
              </a:lnSpc>
              <a:buNone/>
            </a:pPr>
            <a:r>
              <a:rPr lang="en-US" sz="3100" b="1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Análisis de Ingresos</a:t>
            </a:r>
            <a:endParaRPr lang="en-US" sz="3100" dirty="0"/>
          </a:p>
        </p:txBody>
      </p:sp>
      <p:sp>
        <p:nvSpPr>
          <p:cNvPr id="3" name="Text 1"/>
          <p:cNvSpPr/>
          <p:nvPr/>
        </p:nvSpPr>
        <p:spPr>
          <a:xfrm>
            <a:off x="5722025" y="1142524"/>
            <a:ext cx="3186232" cy="3982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100"/>
              </a:lnSpc>
              <a:buNone/>
            </a:pPr>
            <a:r>
              <a:rPr lang="en-US" sz="2500" b="1" dirty="0">
                <a:solidFill>
                  <a:srgbClr val="E04F00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Handball</a:t>
            </a:r>
            <a:endParaRPr lang="en-US" sz="25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53107" y="1768316"/>
            <a:ext cx="8724186" cy="6045279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209580" y="441365"/>
            <a:ext cx="4211241" cy="526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100"/>
              </a:lnSpc>
              <a:buNone/>
            </a:pPr>
            <a:r>
              <a:rPr lang="en-US" sz="3300" b="1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Análisis de Ingresos</a:t>
            </a:r>
            <a:endParaRPr lang="en-US" sz="3300" dirty="0"/>
          </a:p>
        </p:txBody>
      </p:sp>
      <p:sp>
        <p:nvSpPr>
          <p:cNvPr id="3" name="Text 1"/>
          <p:cNvSpPr/>
          <p:nvPr/>
        </p:nvSpPr>
        <p:spPr>
          <a:xfrm>
            <a:off x="5630704" y="1208365"/>
            <a:ext cx="3368993" cy="4211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E04F00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Voley</a:t>
            </a:r>
            <a:endParaRPr lang="en-US" sz="26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95030" y="1870115"/>
            <a:ext cx="8440222" cy="5918002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747260" y="432911"/>
            <a:ext cx="5135880" cy="5153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050"/>
              </a:lnSpc>
              <a:buNone/>
            </a:pPr>
            <a:r>
              <a:rPr lang="en-US" sz="320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Análisis de Costos por Socio</a:t>
            </a:r>
            <a:endParaRPr lang="en-US" sz="3200" dirty="0"/>
          </a:p>
        </p:txBody>
      </p:sp>
      <p:sp>
        <p:nvSpPr>
          <p:cNvPr id="3" name="Text 1"/>
          <p:cNvSpPr/>
          <p:nvPr/>
        </p:nvSpPr>
        <p:spPr>
          <a:xfrm>
            <a:off x="6078141" y="1183838"/>
            <a:ext cx="2474119" cy="309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E04F00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Handball</a:t>
            </a:r>
            <a:endParaRPr lang="en-US" sz="19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26725" y="1728668"/>
            <a:ext cx="7976830" cy="606802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619744" y="453390"/>
            <a:ext cx="5390912" cy="5411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250"/>
              </a:lnSpc>
              <a:buNone/>
            </a:pPr>
            <a:r>
              <a:rPr lang="en-US" sz="340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Análisis de Costos por Socio</a:t>
            </a:r>
            <a:endParaRPr lang="en-US" sz="3400" dirty="0"/>
          </a:p>
        </p:txBody>
      </p:sp>
      <p:sp>
        <p:nvSpPr>
          <p:cNvPr id="3" name="Text 1"/>
          <p:cNvSpPr/>
          <p:nvPr/>
        </p:nvSpPr>
        <p:spPr>
          <a:xfrm>
            <a:off x="6016585" y="1241822"/>
            <a:ext cx="2597110" cy="3245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E04F00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Voley</a:t>
            </a:r>
            <a:endParaRPr lang="en-US" sz="20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33976" y="1813679"/>
            <a:ext cx="8162449" cy="5965269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62094" y="441603"/>
            <a:ext cx="5608201" cy="5269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100"/>
              </a:lnSpc>
              <a:buNone/>
            </a:pPr>
            <a:r>
              <a:rPr lang="en-US" sz="330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Análisis de Ingresos por rubro</a:t>
            </a:r>
            <a:endParaRPr lang="en-US" sz="3300" dirty="0"/>
          </a:p>
        </p:txBody>
      </p:sp>
      <p:sp>
        <p:nvSpPr>
          <p:cNvPr id="3" name="Text 1"/>
          <p:cNvSpPr/>
          <p:nvPr/>
        </p:nvSpPr>
        <p:spPr>
          <a:xfrm>
            <a:off x="562094" y="1209437"/>
            <a:ext cx="2529721" cy="3162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E04F00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Handball</a:t>
            </a:r>
            <a:endParaRPr lang="en-US" sz="19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94140" y="1766530"/>
            <a:ext cx="7442002" cy="602337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438519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850"/>
              </a:lnSpc>
              <a:buNone/>
            </a:pPr>
            <a:r>
              <a:rPr lang="en-US" sz="46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Objetivo del Proyecto</a:t>
            </a:r>
            <a:endParaRPr lang="en-US" sz="4650" dirty="0"/>
          </a:p>
        </p:txBody>
      </p:sp>
      <p:sp>
        <p:nvSpPr>
          <p:cNvPr id="4" name="Shape 1"/>
          <p:cNvSpPr/>
          <p:nvPr/>
        </p:nvSpPr>
        <p:spPr>
          <a:xfrm>
            <a:off x="6280190" y="3778091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5" name="Text 2"/>
          <p:cNvSpPr/>
          <p:nvPr/>
        </p:nvSpPr>
        <p:spPr>
          <a:xfrm>
            <a:off x="6440091" y="3854529"/>
            <a:ext cx="190381" cy="357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28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1</a:t>
            </a:r>
            <a:endParaRPr lang="en-US" sz="2800" dirty="0"/>
          </a:p>
        </p:txBody>
      </p:sp>
      <p:sp>
        <p:nvSpPr>
          <p:cNvPr id="6" name="Text 3"/>
          <p:cNvSpPr/>
          <p:nvPr/>
        </p:nvSpPr>
        <p:spPr>
          <a:xfrm>
            <a:off x="7017306" y="3778091"/>
            <a:ext cx="2927747" cy="744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Analizar las categorias del Club</a:t>
            </a:r>
            <a:endParaRPr lang="en-US" sz="2300" dirty="0"/>
          </a:p>
        </p:txBody>
      </p:sp>
      <p:sp>
        <p:nvSpPr>
          <p:cNvPr id="7" name="Shape 4"/>
          <p:cNvSpPr/>
          <p:nvPr/>
        </p:nvSpPr>
        <p:spPr>
          <a:xfrm>
            <a:off x="10171867" y="3778091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8" name="Text 5"/>
          <p:cNvSpPr/>
          <p:nvPr/>
        </p:nvSpPr>
        <p:spPr>
          <a:xfrm>
            <a:off x="10331768" y="3854529"/>
            <a:ext cx="190381" cy="357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28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2</a:t>
            </a:r>
            <a:endParaRPr lang="en-US" sz="2800" dirty="0"/>
          </a:p>
        </p:txBody>
      </p:sp>
      <p:sp>
        <p:nvSpPr>
          <p:cNvPr id="9" name="Text 6"/>
          <p:cNvSpPr/>
          <p:nvPr/>
        </p:nvSpPr>
        <p:spPr>
          <a:xfrm>
            <a:off x="10908983" y="3778091"/>
            <a:ext cx="2927747" cy="744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Evaluar los ingresos y egresos </a:t>
            </a:r>
            <a:endParaRPr lang="en-US" sz="2300" dirty="0"/>
          </a:p>
        </p:txBody>
      </p:sp>
      <p:sp>
        <p:nvSpPr>
          <p:cNvPr id="10" name="Shape 7"/>
          <p:cNvSpPr/>
          <p:nvPr/>
        </p:nvSpPr>
        <p:spPr>
          <a:xfrm>
            <a:off x="6280190" y="5025509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11" name="Text 8"/>
          <p:cNvSpPr/>
          <p:nvPr/>
        </p:nvSpPr>
        <p:spPr>
          <a:xfrm>
            <a:off x="6440091" y="5101947"/>
            <a:ext cx="190381" cy="357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28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3</a:t>
            </a:r>
            <a:endParaRPr lang="en-US" sz="2800" dirty="0"/>
          </a:p>
        </p:txBody>
      </p:sp>
      <p:sp>
        <p:nvSpPr>
          <p:cNvPr id="12" name="Text 9"/>
          <p:cNvSpPr/>
          <p:nvPr/>
        </p:nvSpPr>
        <p:spPr>
          <a:xfrm>
            <a:off x="7017306" y="5025509"/>
            <a:ext cx="3950732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Proponer estrategias a futuro.</a:t>
            </a:r>
            <a:endParaRPr lang="en-US" sz="23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941695" y="479584"/>
            <a:ext cx="2746891" cy="343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4F00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Handball</a:t>
            </a:r>
            <a:endParaRPr lang="en-US" sz="21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45644" y="1171575"/>
            <a:ext cx="8138993" cy="6579394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107311" y="421719"/>
            <a:ext cx="2415659" cy="301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E04F00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Handball</a:t>
            </a:r>
            <a:endParaRPr lang="en-US" sz="1900" dirty="0"/>
          </a:p>
        </p:txBody>
      </p:sp>
      <p:sp>
        <p:nvSpPr>
          <p:cNvPr id="3" name="Text 1"/>
          <p:cNvSpPr/>
          <p:nvPr/>
        </p:nvSpPr>
        <p:spPr>
          <a:xfrm>
            <a:off x="536734" y="1030367"/>
            <a:ext cx="13556933" cy="3067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 partir del dinero de eventos</a:t>
            </a:r>
            <a:endParaRPr lang="en-US" sz="15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22771" y="1509593"/>
            <a:ext cx="8384858" cy="6300311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21268" y="488394"/>
            <a:ext cx="6197322" cy="5824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550"/>
              </a:lnSpc>
              <a:buNone/>
            </a:pPr>
            <a:r>
              <a:rPr lang="en-US" sz="36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Análisis de Ingresos por rubro</a:t>
            </a:r>
            <a:endParaRPr lang="en-US" sz="3650" dirty="0"/>
          </a:p>
        </p:txBody>
      </p:sp>
      <p:sp>
        <p:nvSpPr>
          <p:cNvPr id="3" name="Text 1"/>
          <p:cNvSpPr/>
          <p:nvPr/>
        </p:nvSpPr>
        <p:spPr>
          <a:xfrm>
            <a:off x="621268" y="1337072"/>
            <a:ext cx="2795826" cy="349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04F00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Voley</a:t>
            </a:r>
            <a:endParaRPr lang="en-US" sz="22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11586" y="1952744"/>
            <a:ext cx="10207228" cy="5788462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338042" y="3742611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endParaRPr lang="en-US" sz="465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46509" y="508397"/>
            <a:ext cx="10134600" cy="8593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6550"/>
              </a:lnSpc>
              <a:buNone/>
            </a:pPr>
            <a:r>
              <a:rPr lang="en-US" sz="5250" dirty="0">
                <a:solidFill>
                  <a:srgbClr val="000000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📅</a:t>
            </a:r>
            <a:pPr indent="0" marL="0">
              <a:lnSpc>
                <a:spcPts val="6550"/>
              </a:lnSpc>
              <a:buNone/>
            </a:pPr>
            <a:r>
              <a:rPr lang="en-US" sz="52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 Análisis de Rotación de Socios </a:t>
            </a:r>
            <a:endParaRPr lang="en-US" sz="5250" dirty="0"/>
          </a:p>
        </p:txBody>
      </p:sp>
      <p:sp>
        <p:nvSpPr>
          <p:cNvPr id="3" name="Text 1"/>
          <p:cNvSpPr/>
          <p:nvPr/>
        </p:nvSpPr>
        <p:spPr>
          <a:xfrm>
            <a:off x="646509" y="1644848"/>
            <a:ext cx="3684627" cy="3637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2250" b="1" dirty="0">
                <a:solidFill>
                  <a:srgbClr val="E04F00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Handball </a:t>
            </a:r>
            <a:pPr indent="0" marL="0">
              <a:lnSpc>
                <a:spcPts val="2850"/>
              </a:lnSpc>
              <a:buNone/>
            </a:pPr>
            <a:r>
              <a:rPr lang="en-US" sz="22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                                 </a:t>
            </a:r>
            <a:endParaRPr lang="en-US" sz="2250" dirty="0"/>
          </a:p>
        </p:txBody>
      </p:sp>
      <p:sp>
        <p:nvSpPr>
          <p:cNvPr id="4" name="Shape 2"/>
          <p:cNvSpPr/>
          <p:nvPr/>
        </p:nvSpPr>
        <p:spPr>
          <a:xfrm>
            <a:off x="646509" y="2285643"/>
            <a:ext cx="4322683" cy="733068"/>
          </a:xfrm>
          <a:prstGeom prst="roundRect">
            <a:avLst>
              <a:gd name="adj" fmla="val 3780"/>
            </a:avLst>
          </a:prstGeom>
          <a:solidFill>
            <a:srgbClr val="FFFFFF"/>
          </a:solidFill>
          <a:ln/>
        </p:spPr>
      </p:sp>
      <p:sp>
        <p:nvSpPr>
          <p:cNvPr id="5" name="Text 3"/>
          <p:cNvSpPr/>
          <p:nvPr/>
        </p:nvSpPr>
        <p:spPr>
          <a:xfrm>
            <a:off x="1353026" y="2470309"/>
            <a:ext cx="2909649" cy="3637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  Estacionalidad </a:t>
            </a:r>
            <a:endParaRPr lang="en-US" sz="2250" dirty="0"/>
          </a:p>
        </p:txBody>
      </p:sp>
      <p:sp>
        <p:nvSpPr>
          <p:cNvPr id="6" name="Shape 4"/>
          <p:cNvSpPr/>
          <p:nvPr/>
        </p:nvSpPr>
        <p:spPr>
          <a:xfrm>
            <a:off x="5153858" y="2285643"/>
            <a:ext cx="4322683" cy="733068"/>
          </a:xfrm>
          <a:prstGeom prst="roundRect">
            <a:avLst>
              <a:gd name="adj" fmla="val 3780"/>
            </a:avLst>
          </a:prstGeom>
          <a:solidFill>
            <a:srgbClr val="FFFFFF"/>
          </a:solidFill>
          <a:ln/>
        </p:spPr>
      </p:sp>
      <p:sp>
        <p:nvSpPr>
          <p:cNvPr id="7" name="Text 5"/>
          <p:cNvSpPr/>
          <p:nvPr/>
        </p:nvSpPr>
        <p:spPr>
          <a:xfrm>
            <a:off x="5860375" y="2470309"/>
            <a:ext cx="2909649" cy="3637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 Rotación  </a:t>
            </a:r>
            <a:endParaRPr lang="en-US" sz="2250" dirty="0"/>
          </a:p>
        </p:txBody>
      </p:sp>
      <p:sp>
        <p:nvSpPr>
          <p:cNvPr id="8" name="Shape 6"/>
          <p:cNvSpPr/>
          <p:nvPr/>
        </p:nvSpPr>
        <p:spPr>
          <a:xfrm>
            <a:off x="9661208" y="2285643"/>
            <a:ext cx="4322683" cy="733068"/>
          </a:xfrm>
          <a:prstGeom prst="roundRect">
            <a:avLst>
              <a:gd name="adj" fmla="val 3780"/>
            </a:avLst>
          </a:prstGeom>
          <a:solidFill>
            <a:srgbClr val="FFFFFF"/>
          </a:solidFill>
          <a:ln/>
        </p:spPr>
      </p:sp>
      <p:sp>
        <p:nvSpPr>
          <p:cNvPr id="9" name="Text 7"/>
          <p:cNvSpPr/>
          <p:nvPr/>
        </p:nvSpPr>
        <p:spPr>
          <a:xfrm>
            <a:off x="10367724" y="2470309"/>
            <a:ext cx="2909649" cy="3637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 Permanencia</a:t>
            </a:r>
            <a:endParaRPr lang="en-US" sz="2250" dirty="0"/>
          </a:p>
        </p:txBody>
      </p:sp>
      <p:pic>
        <p:nvPicPr>
          <p:cNvPr id="10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50619" y="3226475"/>
            <a:ext cx="8529042" cy="3609975"/>
          </a:xfrm>
          <a:prstGeom prst="rect">
            <a:avLst/>
          </a:prstGeom>
        </p:spPr>
      </p:pic>
      <p:pic>
        <p:nvPicPr>
          <p:cNvPr id="11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509" y="7044214"/>
            <a:ext cx="13337381" cy="676989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55796" y="518993"/>
            <a:ext cx="10114002" cy="8712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6650"/>
              </a:lnSpc>
              <a:buNone/>
            </a:pPr>
            <a:r>
              <a:rPr lang="en-US" sz="5300" dirty="0">
                <a:solidFill>
                  <a:srgbClr val="000000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📅</a:t>
            </a:r>
            <a:pPr indent="0" marL="0">
              <a:lnSpc>
                <a:spcPts val="6650"/>
              </a:lnSpc>
              <a:buNone/>
            </a:pPr>
            <a:r>
              <a:rPr lang="en-US" sz="530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 Análisis de Rotación de Socios</a:t>
            </a:r>
            <a:endParaRPr lang="en-US" sz="5300" dirty="0"/>
          </a:p>
        </p:txBody>
      </p:sp>
      <p:sp>
        <p:nvSpPr>
          <p:cNvPr id="3" name="Text 1"/>
          <p:cNvSpPr/>
          <p:nvPr/>
        </p:nvSpPr>
        <p:spPr>
          <a:xfrm>
            <a:off x="655796" y="1671280"/>
            <a:ext cx="2951202" cy="3688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E04F00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Voley</a:t>
            </a:r>
            <a:pPr indent="0" marL="0">
              <a:lnSpc>
                <a:spcPts val="2900"/>
              </a:lnSpc>
              <a:buNone/>
            </a:pPr>
            <a:r>
              <a:rPr lang="en-US" sz="230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                         </a:t>
            </a:r>
            <a:endParaRPr lang="en-US" sz="2300" dirty="0"/>
          </a:p>
        </p:txBody>
      </p:sp>
      <p:sp>
        <p:nvSpPr>
          <p:cNvPr id="4" name="Shape 2"/>
          <p:cNvSpPr/>
          <p:nvPr/>
        </p:nvSpPr>
        <p:spPr>
          <a:xfrm>
            <a:off x="655796" y="2321123"/>
            <a:ext cx="4314706" cy="743426"/>
          </a:xfrm>
          <a:prstGeom prst="roundRect">
            <a:avLst>
              <a:gd name="adj" fmla="val 3781"/>
            </a:avLst>
          </a:prstGeom>
          <a:solidFill>
            <a:srgbClr val="FFFFFF"/>
          </a:solidFill>
          <a:ln/>
        </p:spPr>
      </p:sp>
      <p:sp>
        <p:nvSpPr>
          <p:cNvPr id="5" name="Text 3"/>
          <p:cNvSpPr/>
          <p:nvPr/>
        </p:nvSpPr>
        <p:spPr>
          <a:xfrm>
            <a:off x="1337548" y="2508409"/>
            <a:ext cx="2951202" cy="3688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300" dirty="0">
                <a:solidFill>
                  <a:srgbClr val="000000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  Estacionalidad </a:t>
            </a:r>
            <a:endParaRPr lang="en-US" sz="2300" dirty="0"/>
          </a:p>
        </p:txBody>
      </p:sp>
      <p:sp>
        <p:nvSpPr>
          <p:cNvPr id="6" name="Shape 4"/>
          <p:cNvSpPr/>
          <p:nvPr/>
        </p:nvSpPr>
        <p:spPr>
          <a:xfrm>
            <a:off x="5157788" y="2321123"/>
            <a:ext cx="4314706" cy="743426"/>
          </a:xfrm>
          <a:prstGeom prst="roundRect">
            <a:avLst>
              <a:gd name="adj" fmla="val 3781"/>
            </a:avLst>
          </a:prstGeom>
          <a:solidFill>
            <a:srgbClr val="FFFFFF"/>
          </a:solidFill>
          <a:ln/>
        </p:spPr>
      </p:sp>
      <p:sp>
        <p:nvSpPr>
          <p:cNvPr id="7" name="Text 5"/>
          <p:cNvSpPr/>
          <p:nvPr/>
        </p:nvSpPr>
        <p:spPr>
          <a:xfrm>
            <a:off x="5839539" y="2508409"/>
            <a:ext cx="2951202" cy="3688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300" dirty="0">
                <a:solidFill>
                  <a:srgbClr val="000000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 Rotación  </a:t>
            </a:r>
            <a:endParaRPr lang="en-US" sz="2300" dirty="0"/>
          </a:p>
        </p:txBody>
      </p:sp>
      <p:sp>
        <p:nvSpPr>
          <p:cNvPr id="8" name="Shape 6"/>
          <p:cNvSpPr/>
          <p:nvPr/>
        </p:nvSpPr>
        <p:spPr>
          <a:xfrm>
            <a:off x="9659779" y="2321123"/>
            <a:ext cx="4314706" cy="743426"/>
          </a:xfrm>
          <a:prstGeom prst="roundRect">
            <a:avLst>
              <a:gd name="adj" fmla="val 3781"/>
            </a:avLst>
          </a:prstGeom>
          <a:solidFill>
            <a:srgbClr val="FFFFFF"/>
          </a:solidFill>
          <a:ln/>
        </p:spPr>
      </p:sp>
      <p:sp>
        <p:nvSpPr>
          <p:cNvPr id="9" name="Text 7"/>
          <p:cNvSpPr/>
          <p:nvPr/>
        </p:nvSpPr>
        <p:spPr>
          <a:xfrm>
            <a:off x="10341531" y="2508409"/>
            <a:ext cx="2951202" cy="3688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300" dirty="0">
                <a:solidFill>
                  <a:srgbClr val="000000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 Permanencia</a:t>
            </a:r>
            <a:endParaRPr lang="en-US" sz="2300" dirty="0"/>
          </a:p>
        </p:txBody>
      </p:sp>
      <p:pic>
        <p:nvPicPr>
          <p:cNvPr id="10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35630" y="3275290"/>
            <a:ext cx="8359140" cy="3538061"/>
          </a:xfrm>
          <a:prstGeom prst="rect">
            <a:avLst/>
          </a:prstGeom>
        </p:spPr>
      </p:pic>
      <p:pic>
        <p:nvPicPr>
          <p:cNvPr id="11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796" y="7024092"/>
            <a:ext cx="13318808" cy="686395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5207" y="554117"/>
            <a:ext cx="9774793" cy="6840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200"/>
              </a:lnSpc>
              <a:buNone/>
            </a:pPr>
            <a:r>
              <a:rPr lang="en-US" sz="4150" dirty="0">
                <a:solidFill>
                  <a:srgbClr val="000000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💳</a:t>
            </a:r>
            <a:pPr indent="0" marL="0">
              <a:lnSpc>
                <a:spcPts val="5200"/>
              </a:lnSpc>
              <a:buNone/>
            </a:pPr>
            <a:r>
              <a:rPr lang="en-US" sz="41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 </a:t>
            </a:r>
            <a:pPr indent="0" marL="0">
              <a:lnSpc>
                <a:spcPts val="5200"/>
              </a:lnSpc>
              <a:buNone/>
            </a:pPr>
            <a:r>
              <a:rPr lang="en-US" sz="4150" b="1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Análisis de Compromiso Financiero</a:t>
            </a:r>
            <a:endParaRPr lang="en-US" sz="4150" dirty="0"/>
          </a:p>
        </p:txBody>
      </p:sp>
      <p:sp>
        <p:nvSpPr>
          <p:cNvPr id="3" name="Text 1"/>
          <p:cNvSpPr/>
          <p:nvPr/>
        </p:nvSpPr>
        <p:spPr>
          <a:xfrm>
            <a:off x="705207" y="1540312"/>
            <a:ext cx="2644854" cy="330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F44444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Handball</a:t>
            </a:r>
            <a:endParaRPr lang="en-US" sz="20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52506" y="2173010"/>
            <a:ext cx="10725269" cy="4539496"/>
          </a:xfrm>
          <a:prstGeom prst="rect">
            <a:avLst/>
          </a:prstGeom>
        </p:spPr>
      </p:pic>
      <p:pic>
        <p:nvPicPr>
          <p:cNvPr id="5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207" y="6939201"/>
            <a:ext cx="13219986" cy="738188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0683" y="550545"/>
            <a:ext cx="9713000" cy="6797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150"/>
              </a:lnSpc>
              <a:buNone/>
            </a:pPr>
            <a:r>
              <a:rPr lang="en-US" sz="4100" dirty="0">
                <a:solidFill>
                  <a:srgbClr val="000000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💳</a:t>
            </a:r>
            <a:pPr indent="0" marL="0">
              <a:lnSpc>
                <a:spcPts val="5150"/>
              </a:lnSpc>
              <a:buNone/>
            </a:pPr>
            <a:r>
              <a:rPr lang="en-US" sz="410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 </a:t>
            </a:r>
            <a:pPr indent="0" marL="0">
              <a:lnSpc>
                <a:spcPts val="5150"/>
              </a:lnSpc>
              <a:buNone/>
            </a:pPr>
            <a:r>
              <a:rPr lang="en-US" sz="4100" b="1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Análisis de Compromiso Financiero</a:t>
            </a:r>
            <a:endParaRPr lang="en-US" sz="4100" dirty="0"/>
          </a:p>
        </p:txBody>
      </p:sp>
      <p:sp>
        <p:nvSpPr>
          <p:cNvPr id="3" name="Text 1"/>
          <p:cNvSpPr/>
          <p:nvPr/>
        </p:nvSpPr>
        <p:spPr>
          <a:xfrm>
            <a:off x="700683" y="1530548"/>
            <a:ext cx="2627709" cy="3283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F44444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Voley</a:t>
            </a:r>
            <a:endParaRPr lang="en-US" sz="20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15001" y="2159198"/>
            <a:ext cx="10800398" cy="4571286"/>
          </a:xfrm>
          <a:prstGeom prst="rect">
            <a:avLst/>
          </a:prstGeom>
        </p:spPr>
      </p:pic>
      <p:pic>
        <p:nvPicPr>
          <p:cNvPr id="5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683" y="6955631"/>
            <a:ext cx="13229034" cy="733425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388269"/>
            <a:ext cx="7556421" cy="15113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850"/>
              </a:lnSpc>
              <a:buNone/>
            </a:pPr>
            <a:r>
              <a:rPr lang="en-US" sz="4650" dirty="0">
                <a:solidFill>
                  <a:srgbClr val="000000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✅</a:t>
            </a:r>
            <a:pPr indent="0" marL="0">
              <a:lnSpc>
                <a:spcPts val="5850"/>
              </a:lnSpc>
              <a:buNone/>
            </a:pPr>
            <a:r>
              <a:rPr lang="en-US" sz="46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 </a:t>
            </a:r>
            <a:pPr indent="0" marL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Conclusiones y Recomendaciones</a:t>
            </a:r>
            <a:endParaRPr lang="en-US" sz="4650" dirty="0"/>
          </a:p>
        </p:txBody>
      </p:sp>
      <p:sp>
        <p:nvSpPr>
          <p:cNvPr id="4" name="Text 1"/>
          <p:cNvSpPr/>
          <p:nvPr/>
        </p:nvSpPr>
        <p:spPr>
          <a:xfrm>
            <a:off x="793790" y="3239810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3942874"/>
            <a:ext cx="4529018" cy="4694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500"/>
              </a:lnSpc>
              <a:buNone/>
            </a:pPr>
            <a:r>
              <a:rPr lang="en-US" sz="2800" b="1" dirty="0">
                <a:solidFill>
                  <a:srgbClr val="000000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🔹</a:t>
            </a:r>
            <a:pPr algn="l" indent="0" marL="0">
              <a:lnSpc>
                <a:spcPts val="3500"/>
              </a:lnSpc>
              <a:buNone/>
            </a:pPr>
            <a:r>
              <a:rPr lang="en-US" sz="280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 Dependencia de Cuotas</a:t>
            </a:r>
            <a:endParaRPr lang="en-US" sz="2800" dirty="0"/>
          </a:p>
        </p:txBody>
      </p:sp>
      <p:sp>
        <p:nvSpPr>
          <p:cNvPr id="6" name="Text 3"/>
          <p:cNvSpPr/>
          <p:nvPr/>
        </p:nvSpPr>
        <p:spPr>
          <a:xfrm>
            <a:off x="793790" y="4752499"/>
            <a:ext cx="6008489" cy="4694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500"/>
              </a:lnSpc>
              <a:buNone/>
            </a:pPr>
            <a:r>
              <a:rPr lang="en-US" sz="2800" b="1" dirty="0">
                <a:solidFill>
                  <a:srgbClr val="000000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🔹</a:t>
            </a:r>
            <a:pPr algn="l" indent="0" marL="0">
              <a:lnSpc>
                <a:spcPts val="3500"/>
              </a:lnSpc>
              <a:buNone/>
            </a:pPr>
            <a:r>
              <a:rPr lang="en-US" sz="280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 Estabilidad de Ingresos y Gastos</a:t>
            </a:r>
            <a:endParaRPr lang="en-US" sz="2800" dirty="0"/>
          </a:p>
        </p:txBody>
      </p:sp>
      <p:sp>
        <p:nvSpPr>
          <p:cNvPr id="7" name="Text 4"/>
          <p:cNvSpPr/>
          <p:nvPr/>
        </p:nvSpPr>
        <p:spPr>
          <a:xfrm>
            <a:off x="793790" y="5562124"/>
            <a:ext cx="4581882" cy="4694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500"/>
              </a:lnSpc>
              <a:buNone/>
            </a:pPr>
            <a:r>
              <a:rPr lang="en-US" sz="2800" b="1" dirty="0">
                <a:solidFill>
                  <a:srgbClr val="000000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🔹</a:t>
            </a:r>
            <a:pPr algn="l" indent="0" marL="0">
              <a:lnSpc>
                <a:spcPts val="3500"/>
              </a:lnSpc>
              <a:buNone/>
            </a:pPr>
            <a:r>
              <a:rPr lang="en-US" sz="280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 Optimización de Gastos</a:t>
            </a:r>
            <a:endParaRPr lang="en-US" sz="2800" dirty="0"/>
          </a:p>
        </p:txBody>
      </p:sp>
      <p:sp>
        <p:nvSpPr>
          <p:cNvPr id="8" name="Text 5"/>
          <p:cNvSpPr/>
          <p:nvPr/>
        </p:nvSpPr>
        <p:spPr>
          <a:xfrm>
            <a:off x="793790" y="6371749"/>
            <a:ext cx="3572470" cy="4694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500"/>
              </a:lnSpc>
              <a:buNone/>
            </a:pPr>
            <a:r>
              <a:rPr lang="en-US" sz="2800" b="1" dirty="0">
                <a:solidFill>
                  <a:srgbClr val="000000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🔹</a:t>
            </a:r>
            <a:pPr algn="l" indent="0" marL="0">
              <a:lnSpc>
                <a:spcPts val="3500"/>
              </a:lnSpc>
              <a:buNone/>
            </a:pPr>
            <a:r>
              <a:rPr lang="en-US" sz="280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 Política de Becas</a:t>
            </a:r>
            <a:endParaRPr lang="en-US" sz="2800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068003"/>
            <a:ext cx="7463909" cy="7671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850"/>
              </a:lnSpc>
              <a:buNone/>
            </a:pPr>
            <a:r>
              <a:rPr lang="en-US" sz="4650" dirty="0">
                <a:solidFill>
                  <a:srgbClr val="000000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💡</a:t>
            </a:r>
            <a:pPr indent="0" marL="0">
              <a:lnSpc>
                <a:spcPts val="5850"/>
              </a:lnSpc>
              <a:buNone/>
            </a:pPr>
            <a:r>
              <a:rPr lang="en-US" sz="46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 Futuras Líneas de Acción</a:t>
            </a:r>
            <a:endParaRPr lang="en-US" sz="4650" dirty="0"/>
          </a:p>
        </p:txBody>
      </p:sp>
      <p:sp>
        <p:nvSpPr>
          <p:cNvPr id="4" name="Text 1"/>
          <p:cNvSpPr/>
          <p:nvPr/>
        </p:nvSpPr>
        <p:spPr>
          <a:xfrm>
            <a:off x="6280190" y="4175284"/>
            <a:ext cx="75564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Monitoreo Continuo del Compromiso Financiero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4260294"/>
            <a:ext cx="283488" cy="283488"/>
          </a:xfrm>
          <a:prstGeom prst="roundRect">
            <a:avLst>
              <a:gd name="adj" fmla="val 15002"/>
            </a:avLst>
          </a:prstGeom>
          <a:noFill/>
          <a:ln w="30480">
            <a:solidFill>
              <a:srgbClr val="E04F00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6280190" y="4708088"/>
            <a:ext cx="75564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Análisis de Nuevas Fuentes de Ingreso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6280190" y="4793099"/>
            <a:ext cx="283488" cy="283488"/>
          </a:xfrm>
          <a:prstGeom prst="roundRect">
            <a:avLst>
              <a:gd name="adj" fmla="val 15002"/>
            </a:avLst>
          </a:prstGeom>
          <a:noFill/>
          <a:ln w="30480">
            <a:solidFill>
              <a:srgbClr val="E04F00"/>
            </a:solidFill>
            <a:prstDash val="solid"/>
          </a:ln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910245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850"/>
              </a:lnSpc>
              <a:buNone/>
            </a:pPr>
            <a:r>
              <a:rPr lang="en-US" sz="46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Hipótesis Principal</a:t>
            </a:r>
            <a:endParaRPr lang="en-US" sz="4650" dirty="0"/>
          </a:p>
        </p:txBody>
      </p:sp>
      <p:sp>
        <p:nvSpPr>
          <p:cNvPr id="4" name="Shape 1"/>
          <p:cNvSpPr/>
          <p:nvPr/>
        </p:nvSpPr>
        <p:spPr>
          <a:xfrm>
            <a:off x="6280190" y="3994666"/>
            <a:ext cx="7556421" cy="1324689"/>
          </a:xfrm>
          <a:prstGeom prst="roundRect">
            <a:avLst>
              <a:gd name="adj" fmla="val 2568"/>
            </a:avLst>
          </a:prstGeom>
          <a:solidFill>
            <a:srgbClr val="F2EEEE"/>
          </a:solidFill>
          <a:ln/>
        </p:spPr>
      </p:sp>
      <p:sp>
        <p:nvSpPr>
          <p:cNvPr id="5" name="Text 2"/>
          <p:cNvSpPr/>
          <p:nvPr/>
        </p:nvSpPr>
        <p:spPr>
          <a:xfrm>
            <a:off x="6507004" y="4221480"/>
            <a:ext cx="3360420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Sostenibilidad Financiera</a:t>
            </a:r>
            <a:endParaRPr lang="en-US" sz="2300" dirty="0"/>
          </a:p>
        </p:txBody>
      </p:sp>
      <p:sp>
        <p:nvSpPr>
          <p:cNvPr id="6" name="Text 3"/>
          <p:cNvSpPr/>
          <p:nvPr/>
        </p:nvSpPr>
        <p:spPr>
          <a:xfrm>
            <a:off x="6507004" y="4729639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Evaluar viabilidad económica del club.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610922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850"/>
              </a:lnSpc>
              <a:buNone/>
            </a:pPr>
            <a:r>
              <a:rPr lang="en-US" sz="46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Hipótesis Secundarias</a:t>
            </a:r>
            <a:endParaRPr lang="en-US" sz="4650" dirty="0"/>
          </a:p>
        </p:txBody>
      </p:sp>
      <p:sp>
        <p:nvSpPr>
          <p:cNvPr id="4" name="Shape 1"/>
          <p:cNvSpPr/>
          <p:nvPr/>
        </p:nvSpPr>
        <p:spPr>
          <a:xfrm>
            <a:off x="793790" y="3808690"/>
            <a:ext cx="1838444" cy="283488"/>
          </a:xfrm>
          <a:prstGeom prst="roundRect">
            <a:avLst>
              <a:gd name="adj" fmla="val 12002"/>
            </a:avLst>
          </a:prstGeom>
          <a:solidFill>
            <a:srgbClr val="F2EEEE"/>
          </a:solidFill>
          <a:ln/>
        </p:spPr>
      </p:sp>
      <p:sp>
        <p:nvSpPr>
          <p:cNvPr id="5" name="Text 2"/>
          <p:cNvSpPr/>
          <p:nvPr/>
        </p:nvSpPr>
        <p:spPr>
          <a:xfrm>
            <a:off x="793790" y="4375547"/>
            <a:ext cx="2291953" cy="744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Distribución de Ingresos</a:t>
            </a:r>
            <a:endParaRPr lang="en-US" sz="2300" dirty="0"/>
          </a:p>
        </p:txBody>
      </p:sp>
      <p:sp>
        <p:nvSpPr>
          <p:cNvPr id="6" name="Shape 3"/>
          <p:cNvSpPr/>
          <p:nvPr/>
        </p:nvSpPr>
        <p:spPr>
          <a:xfrm>
            <a:off x="3425904" y="3808690"/>
            <a:ext cx="1838563" cy="283488"/>
          </a:xfrm>
          <a:prstGeom prst="roundRect">
            <a:avLst>
              <a:gd name="adj" fmla="val 12002"/>
            </a:avLst>
          </a:prstGeom>
          <a:solidFill>
            <a:srgbClr val="F2EEEE"/>
          </a:solidFill>
          <a:ln/>
        </p:spPr>
      </p:sp>
      <p:sp>
        <p:nvSpPr>
          <p:cNvPr id="7" name="Text 4"/>
          <p:cNvSpPr/>
          <p:nvPr/>
        </p:nvSpPr>
        <p:spPr>
          <a:xfrm>
            <a:off x="3425904" y="4375547"/>
            <a:ext cx="2292072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Estacionalidad</a:t>
            </a:r>
            <a:endParaRPr lang="en-US" sz="2300" dirty="0"/>
          </a:p>
        </p:txBody>
      </p:sp>
      <p:sp>
        <p:nvSpPr>
          <p:cNvPr id="8" name="Shape 5"/>
          <p:cNvSpPr/>
          <p:nvPr/>
        </p:nvSpPr>
        <p:spPr>
          <a:xfrm>
            <a:off x="6058138" y="3808690"/>
            <a:ext cx="1838444" cy="283488"/>
          </a:xfrm>
          <a:prstGeom prst="roundRect">
            <a:avLst>
              <a:gd name="adj" fmla="val 12002"/>
            </a:avLst>
          </a:prstGeom>
          <a:solidFill>
            <a:srgbClr val="F2EEEE"/>
          </a:solidFill>
          <a:ln/>
        </p:spPr>
      </p:sp>
      <p:sp>
        <p:nvSpPr>
          <p:cNvPr id="9" name="Text 6"/>
          <p:cNvSpPr/>
          <p:nvPr/>
        </p:nvSpPr>
        <p:spPr>
          <a:xfrm>
            <a:off x="6058138" y="4375547"/>
            <a:ext cx="2291953" cy="744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Compromiso Financiero</a:t>
            </a:r>
            <a:endParaRPr lang="en-US" sz="2300" dirty="0"/>
          </a:p>
        </p:txBody>
      </p:sp>
      <p:sp>
        <p:nvSpPr>
          <p:cNvPr id="10" name="Text 7"/>
          <p:cNvSpPr/>
          <p:nvPr/>
        </p:nvSpPr>
        <p:spPr>
          <a:xfrm>
            <a:off x="6058138" y="5255776"/>
            <a:ext cx="22919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474714" y="3750588"/>
            <a:ext cx="9680972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Obtención de Datos y Preparación</a:t>
            </a:r>
            <a:endParaRPr lang="en-US" sz="4650" dirty="0"/>
          </a:p>
        </p:txBody>
      </p:sp>
      <p:sp>
        <p:nvSpPr>
          <p:cNvPr id="4" name="Shape 1"/>
          <p:cNvSpPr/>
          <p:nvPr/>
        </p:nvSpPr>
        <p:spPr>
          <a:xfrm>
            <a:off x="793790" y="5090160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5" name="Text 2"/>
          <p:cNvSpPr/>
          <p:nvPr/>
        </p:nvSpPr>
        <p:spPr>
          <a:xfrm>
            <a:off x="953691" y="5166598"/>
            <a:ext cx="190381" cy="357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28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1</a:t>
            </a:r>
            <a:endParaRPr lang="en-US" sz="2800" dirty="0"/>
          </a:p>
        </p:txBody>
      </p:sp>
      <p:sp>
        <p:nvSpPr>
          <p:cNvPr id="6" name="Text 3"/>
          <p:cNvSpPr/>
          <p:nvPr/>
        </p:nvSpPr>
        <p:spPr>
          <a:xfrm>
            <a:off x="1530906" y="5090160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Afiliados</a:t>
            </a:r>
            <a:endParaRPr lang="en-US" sz="2300" dirty="0"/>
          </a:p>
        </p:txBody>
      </p:sp>
      <p:sp>
        <p:nvSpPr>
          <p:cNvPr id="7" name="Text 4"/>
          <p:cNvSpPr/>
          <p:nvPr/>
        </p:nvSpPr>
        <p:spPr>
          <a:xfrm>
            <a:off x="1530906" y="5598319"/>
            <a:ext cx="567094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Recopilación de listado de miembros.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428667" y="5090160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9" name="Text 6"/>
          <p:cNvSpPr/>
          <p:nvPr/>
        </p:nvSpPr>
        <p:spPr>
          <a:xfrm>
            <a:off x="7588568" y="5166598"/>
            <a:ext cx="190381" cy="357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28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2</a:t>
            </a:r>
            <a:endParaRPr lang="en-US" sz="2800" dirty="0"/>
          </a:p>
        </p:txBody>
      </p:sp>
      <p:sp>
        <p:nvSpPr>
          <p:cNvPr id="10" name="Text 7"/>
          <p:cNvSpPr/>
          <p:nvPr/>
        </p:nvSpPr>
        <p:spPr>
          <a:xfrm>
            <a:off x="8165783" y="5090160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Becados</a:t>
            </a:r>
            <a:endParaRPr lang="en-US" sz="2300" dirty="0"/>
          </a:p>
        </p:txBody>
      </p:sp>
      <p:sp>
        <p:nvSpPr>
          <p:cNvPr id="11" name="Text 8"/>
          <p:cNvSpPr/>
          <p:nvPr/>
        </p:nvSpPr>
        <p:spPr>
          <a:xfrm>
            <a:off x="8165783" y="5598319"/>
            <a:ext cx="567094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Registro de jugadores con beca.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93790" y="6443186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13" name="Text 10"/>
          <p:cNvSpPr/>
          <p:nvPr/>
        </p:nvSpPr>
        <p:spPr>
          <a:xfrm>
            <a:off x="953691" y="6519624"/>
            <a:ext cx="190381" cy="357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28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3</a:t>
            </a:r>
            <a:endParaRPr lang="en-US" sz="2800" dirty="0"/>
          </a:p>
        </p:txBody>
      </p:sp>
      <p:sp>
        <p:nvSpPr>
          <p:cNvPr id="14" name="Text 11"/>
          <p:cNvSpPr/>
          <p:nvPr/>
        </p:nvSpPr>
        <p:spPr>
          <a:xfrm>
            <a:off x="1530906" y="6443186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Pagos</a:t>
            </a:r>
            <a:endParaRPr lang="en-US" sz="2300" dirty="0"/>
          </a:p>
        </p:txBody>
      </p:sp>
      <p:sp>
        <p:nvSpPr>
          <p:cNvPr id="15" name="Text 12"/>
          <p:cNvSpPr/>
          <p:nvPr/>
        </p:nvSpPr>
        <p:spPr>
          <a:xfrm>
            <a:off x="1530906" y="6951345"/>
            <a:ext cx="567094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Historial de pagos de cuotas.</a:t>
            </a:r>
            <a:endParaRPr lang="en-US" sz="1750" dirty="0"/>
          </a:p>
        </p:txBody>
      </p:sp>
      <p:sp>
        <p:nvSpPr>
          <p:cNvPr id="16" name="Shape 13"/>
          <p:cNvSpPr/>
          <p:nvPr/>
        </p:nvSpPr>
        <p:spPr>
          <a:xfrm>
            <a:off x="7428667" y="6443186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17" name="Text 14"/>
          <p:cNvSpPr/>
          <p:nvPr/>
        </p:nvSpPr>
        <p:spPr>
          <a:xfrm>
            <a:off x="7588568" y="6519624"/>
            <a:ext cx="190381" cy="357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28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4</a:t>
            </a:r>
            <a:endParaRPr lang="en-US" sz="2800" dirty="0"/>
          </a:p>
        </p:txBody>
      </p:sp>
      <p:sp>
        <p:nvSpPr>
          <p:cNvPr id="18" name="Text 15"/>
          <p:cNvSpPr/>
          <p:nvPr/>
        </p:nvSpPr>
        <p:spPr>
          <a:xfrm>
            <a:off x="8165783" y="6443186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Finanzas</a:t>
            </a:r>
            <a:endParaRPr lang="en-US" sz="2300" dirty="0"/>
          </a:p>
        </p:txBody>
      </p:sp>
      <p:sp>
        <p:nvSpPr>
          <p:cNvPr id="19" name="Text 16"/>
          <p:cNvSpPr/>
          <p:nvPr/>
        </p:nvSpPr>
        <p:spPr>
          <a:xfrm>
            <a:off x="8165783" y="6951345"/>
            <a:ext cx="567094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Planilla de ingresos y egresos diarios.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362337" y="410647"/>
            <a:ext cx="3905726" cy="4881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800"/>
              </a:lnSpc>
              <a:buNone/>
            </a:pPr>
            <a:r>
              <a:rPr lang="en-US" sz="3050" b="1" dirty="0">
                <a:solidFill>
                  <a:srgbClr val="E04F00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Handball</a:t>
            </a:r>
            <a:endParaRPr lang="en-US" sz="30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06128" y="1121926"/>
            <a:ext cx="8018145" cy="629162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20660" y="7580828"/>
            <a:ext cx="13589079" cy="238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50"/>
              </a:lnSpc>
              <a:buNone/>
            </a:pPr>
            <a:endParaRPr lang="en-US" sz="11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314950" y="419576"/>
            <a:ext cx="4000500" cy="5000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900"/>
              </a:lnSpc>
              <a:buNone/>
            </a:pPr>
            <a:r>
              <a:rPr lang="en-US" sz="3150" b="1" dirty="0">
                <a:solidFill>
                  <a:srgbClr val="E04F00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Voley</a:t>
            </a:r>
            <a:endParaRPr lang="en-US" sz="31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23153" y="1148239"/>
            <a:ext cx="7984093" cy="624637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33400" y="7566065"/>
            <a:ext cx="13563600" cy="2438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00"/>
              </a:lnSpc>
              <a:buNone/>
            </a:pPr>
            <a:endParaRPr lang="en-US" sz="12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338042" y="2022991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Análisis Financiero</a:t>
            </a:r>
            <a:endParaRPr lang="en-US" sz="4650" dirty="0"/>
          </a:p>
        </p:txBody>
      </p:sp>
      <p:sp>
        <p:nvSpPr>
          <p:cNvPr id="3" name="Text 1"/>
          <p:cNvSpPr/>
          <p:nvPr/>
        </p:nvSpPr>
        <p:spPr>
          <a:xfrm>
            <a:off x="793790" y="310741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Consideraciones previas: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725466"/>
            <a:ext cx="6408063" cy="2481024"/>
          </a:xfrm>
          <a:prstGeom prst="roundRect">
            <a:avLst>
              <a:gd name="adj" fmla="val 1371"/>
            </a:avLst>
          </a:prstGeom>
          <a:solidFill>
            <a:srgbClr val="F2EEEE"/>
          </a:solidFill>
          <a:ln/>
        </p:spPr>
      </p:sp>
      <p:sp>
        <p:nvSpPr>
          <p:cNvPr id="5" name="Text 3"/>
          <p:cNvSpPr/>
          <p:nvPr/>
        </p:nvSpPr>
        <p:spPr>
          <a:xfrm>
            <a:off x="1020604" y="3952280"/>
            <a:ext cx="59544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2391013" y="4451271"/>
            <a:ext cx="3213497" cy="3873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✅</a:t>
            </a:r>
            <a:pPr algn="ctr" indent="0" marL="0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 </a:t>
            </a:r>
            <a:pPr algn="ctr" indent="0" marL="0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Ajustes por Inflación</a:t>
            </a:r>
            <a:endParaRPr lang="en-US" sz="2300" dirty="0"/>
          </a:p>
        </p:txBody>
      </p:sp>
      <p:sp>
        <p:nvSpPr>
          <p:cNvPr id="7" name="Text 5"/>
          <p:cNvSpPr/>
          <p:nvPr/>
        </p:nvSpPr>
        <p:spPr>
          <a:xfrm>
            <a:off x="1020604" y="4974669"/>
            <a:ext cx="59544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Incorporación de ajustes a cuotas por inflación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7428667" y="3725466"/>
            <a:ext cx="6408063" cy="2481024"/>
          </a:xfrm>
          <a:prstGeom prst="roundRect">
            <a:avLst>
              <a:gd name="adj" fmla="val 1371"/>
            </a:avLst>
          </a:prstGeom>
          <a:solidFill>
            <a:srgbClr val="F2EEEE"/>
          </a:solidFill>
          <a:ln/>
        </p:spPr>
      </p:sp>
      <p:sp>
        <p:nvSpPr>
          <p:cNvPr id="9" name="Text 7"/>
          <p:cNvSpPr/>
          <p:nvPr/>
        </p:nvSpPr>
        <p:spPr>
          <a:xfrm>
            <a:off x="7655481" y="3952280"/>
            <a:ext cx="59544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3 Valores distintos 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655481" y="4451271"/>
            <a:ext cx="5954435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Febrero a Abril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655481" y="4820841"/>
            <a:ext cx="5954435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Mayo a Agosto (20.83% - 20.97%)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655481" y="5190411"/>
            <a:ext cx="5954435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Septiembre (32.18% - 40%)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7655481" y="5616773"/>
            <a:ext cx="59544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2119" y="600194"/>
            <a:ext cx="4505444" cy="428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350"/>
              </a:lnSpc>
              <a:buNone/>
            </a:pPr>
            <a:r>
              <a:rPr lang="en-US" sz="270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Ingresos y Egresos Mensuales</a:t>
            </a:r>
            <a:endParaRPr lang="en-US" sz="2700" dirty="0"/>
          </a:p>
        </p:txBody>
      </p:sp>
      <p:sp>
        <p:nvSpPr>
          <p:cNvPr id="3" name="Text 1"/>
          <p:cNvSpPr/>
          <p:nvPr/>
        </p:nvSpPr>
        <p:spPr>
          <a:xfrm>
            <a:off x="762119" y="1464350"/>
            <a:ext cx="13106162" cy="3483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E04F0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Handball</a:t>
            </a:r>
            <a:endParaRPr lang="en-US" sz="17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41063" y="2057638"/>
            <a:ext cx="10948154" cy="4529138"/>
          </a:xfrm>
          <a:prstGeom prst="rect">
            <a:avLst/>
          </a:prstGeom>
        </p:spPr>
      </p:pic>
      <p:pic>
        <p:nvPicPr>
          <p:cNvPr id="5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119" y="6831687"/>
            <a:ext cx="13106162" cy="79771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29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2024-11-10T19:50:48Z</dcterms:created>
  <dcterms:modified xsi:type="dcterms:W3CDTF">2024-11-10T19:50:48Z</dcterms:modified>
</cp:coreProperties>
</file>